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1516-F8B9-4FD5-A5C5-E26CC1390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20BB-56E8-4079-BB3C-D9155C623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2938-B0B7-401C-8A63-983155C8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DFC6F-600A-4E35-AB7E-4E13CE75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E8EAE-A3DC-4D64-BF7C-6E1B434E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E530-556C-4E3C-ACB5-8298C2F9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1C778-4399-43A3-A86D-10C3F9BA8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C002-61C2-44BA-951D-41A4054C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B3761-5DEC-476E-AB00-5FD925A9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41F65-AC69-453C-A680-EB01C9B1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7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56EE2-258F-4749-83BB-D83553543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3887E-9B59-4C2C-A8ED-96AB94F6B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303A9-3643-42C6-AA06-E44590F7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4896-02DE-4953-A741-4C724E78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935B5-C7D2-458C-A157-CA67AF44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E9385-438C-4D79-92DD-88C64790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8728D-F802-405F-A84A-27ED5640C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59E7-DD2B-42E4-8107-5E2FA490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6D19B-8244-47D0-9E48-B2DADCD4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7091-D001-473B-ADC2-B6E99327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DA1A-7949-4F81-A67B-3242B7C43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C8BD0-7A14-4818-AAE4-602C42F45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6F29-3412-4B3A-B5E3-D2C0E112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FD6E-6ECC-4AB5-B43A-4D39BB9A4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0F608-F891-4107-A7D0-BE4AB8E9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66E7-BA44-4027-9520-C34946113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B82F-62B8-45B1-AA98-A1FDEDB18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97F99-45A7-41BB-8FC1-7B3B91EE7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26E76-67F5-416B-8645-D08D0CFF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EF9F4-F784-4755-A3F8-85CFDB2C7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E4FF5-1F8B-4896-9CA1-A2200154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E51C-9F4A-4D02-8C20-1E051A83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F565C-8D4F-445A-A77D-9920D94C6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A06E9-6E62-47C3-A7B5-562490C93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564E7-39C5-4834-B803-9B27194AA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731C9-ACB8-45CD-AA0C-E24E0F31D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252B8-760E-46A3-BEF3-C063FF8D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7C3DA4-D31C-493B-AB32-B84F6B6E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C0340-B8DA-4494-9E8B-D2B016AC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7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B0CF-49D6-495D-BFA8-D56C3E96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61C54-4199-4A21-B28E-ADBD7C0B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5B3D3-B8C5-4FAD-B796-E4F8542B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B16A0-D12F-4F4E-9CAC-D80920DF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8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306C9-0C8D-4896-AD7B-5C1E0A2B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41FDC-273C-401F-9D3E-D2A72B18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F4BA0-79A2-432D-A958-8051EA40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E2832-7A2C-40E9-99B3-B870B87D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6D50-5188-4490-B69A-1A6C76B89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838EE-FD09-414C-955E-8FC1FEB6C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09C62-8FED-4C86-8616-FF07FDA2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C791B-29FE-4666-BAB3-3A059D34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3EFC7-82A1-47D5-8D15-D1EB5C78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83FF-7DAA-4DD9-8B65-C4280326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5E00B-18B3-4873-AB30-4F3716D08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99D19-21EF-452F-9FFD-D84923B75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687B9-CF4C-4416-B135-AE58C89C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D30D3-C4EE-4576-9CA4-A05A9D1D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FEC08-0393-444E-857E-A8058695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301C8-0287-475B-A7E4-7F82BBBE2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71B01-127C-488A-826F-0B1412D1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386D3-73C0-4D7A-81B7-C90793D9C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E769-398B-4FA4-A639-C992F5C4C999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60F26-276B-4B8B-99E9-E8D509A65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A6954-6438-47EC-923D-D09F49AF4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415F-505C-4AA3-944A-33D0522D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6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ure.mi.gov/" TargetMode="External"/><Relationship Id="rId7" Type="http://schemas.openxmlformats.org/officeDocument/2006/relationships/hyperlink" Target="http://www.michigan.gov/lar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higan.gov/" TargetMode="External"/><Relationship Id="rId5" Type="http://schemas.openxmlformats.org/officeDocument/2006/relationships/hyperlink" Target="http://www.house.michigan.gov/" TargetMode="External"/><Relationship Id="rId4" Type="http://schemas.openxmlformats.org/officeDocument/2006/relationships/hyperlink" Target="http://www.senate.michigan.go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600D5D-9925-4476-ABF8-3B1B25084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Recommendations for Meeting With Legislators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9A293-F4BA-44AF-97FF-D2D64330D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“Lobbying 101”</a:t>
            </a:r>
          </a:p>
          <a:p>
            <a:r>
              <a:rPr lang="en-US" sz="1000" dirty="0">
                <a:solidFill>
                  <a:srgbClr val="FFFFFF"/>
                </a:solidFill>
              </a:rPr>
              <a:t>ANA-MI</a:t>
            </a:r>
          </a:p>
          <a:p>
            <a:r>
              <a:rPr lang="en-US" sz="1000" dirty="0">
                <a:solidFill>
                  <a:srgbClr val="FFFFFF"/>
                </a:solidFill>
              </a:rPr>
              <a:t>October 22, 2020</a:t>
            </a:r>
          </a:p>
        </p:txBody>
      </p:sp>
    </p:spTree>
    <p:extLst>
      <p:ext uri="{BB962C8B-B14F-4D97-AF65-F5344CB8AC3E}">
        <p14:creationId xmlns:p14="http://schemas.microsoft.com/office/powerpoint/2010/main" val="424747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E1EB9A-3751-4E0C-A03E-F0CEAD110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Any 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FE727-8890-465F-BB8C-8ED27D74B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3888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3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37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DE2EF4-2C05-4D5E-AAE3-9FEAA551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Lobbying: I promise, it’s not a dirty word!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D0E8C-531A-4258-8004-FBC4620CE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Lobbying=Advocacy in its purest form</a:t>
            </a:r>
          </a:p>
          <a:p>
            <a:r>
              <a:rPr lang="en-US" sz="2400" dirty="0">
                <a:solidFill>
                  <a:srgbClr val="000000"/>
                </a:solidFill>
              </a:rPr>
              <a:t>Lobbyists or advocates work on behalf of a wide and diverse breadth of interests like, health professionals, hospital systems, universities, local units of government, insurance, non-profits, schools</a:t>
            </a:r>
          </a:p>
          <a:p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You advocate on behalf of your profession as </a:t>
            </a:r>
            <a:r>
              <a:rPr lang="en-US" sz="2400" b="1" i="1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subject matter expert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You are sharing information and educating legislators or staff on behalf of your profession</a:t>
            </a:r>
          </a:p>
          <a:p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You serve as an ambassador of your industry</a:t>
            </a:r>
          </a:p>
        </p:txBody>
      </p:sp>
    </p:spTree>
    <p:extLst>
      <p:ext uri="{BB962C8B-B14F-4D97-AF65-F5344CB8AC3E}">
        <p14:creationId xmlns:p14="http://schemas.microsoft.com/office/powerpoint/2010/main" val="106399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027713-FBE9-4E38-80BF-4690E12D8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Things to Remember….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14A0-5380-4D00-AF9D-6DC758E2A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Legislators are just like you and me; they are nurses, physicians, teachers, farmers, insurance agents, small business owners, attorneys who all come to Lansing inspired by various reasons and are committed to various pursuits.</a:t>
            </a:r>
          </a:p>
          <a:p>
            <a:r>
              <a:rPr lang="en-US" sz="1900" dirty="0">
                <a:solidFill>
                  <a:srgbClr val="000000"/>
                </a:solidFill>
              </a:rPr>
              <a:t>Their constituent’s opinions and experiences matter most! You are technically their boss!</a:t>
            </a:r>
          </a:p>
          <a:p>
            <a:r>
              <a:rPr lang="en-US" sz="1900" dirty="0">
                <a:solidFill>
                  <a:srgbClr val="000000"/>
                </a:solidFill>
              </a:rPr>
              <a:t>No one can speak with a more authentic voice than yourself. Repeat after me…”YOU are the subject matter expert!”</a:t>
            </a:r>
          </a:p>
          <a:p>
            <a:r>
              <a:rPr lang="en-US" sz="1900" dirty="0">
                <a:solidFill>
                  <a:srgbClr val="000000"/>
                </a:solidFill>
              </a:rPr>
              <a:t>Personal stories and experiences, or unique challenges to the profession are the most impactful and resonate.</a:t>
            </a:r>
          </a:p>
          <a:p>
            <a:r>
              <a:rPr lang="en-US" sz="1900" dirty="0">
                <a:solidFill>
                  <a:srgbClr val="000000"/>
                </a:solidFill>
              </a:rPr>
              <a:t>Don’t forget, although you are the subject matter expert, legislators view policy from a particular “lens” influenced by personal experiences as well.</a:t>
            </a:r>
          </a:p>
        </p:txBody>
      </p:sp>
    </p:spTree>
    <p:extLst>
      <p:ext uri="{BB962C8B-B14F-4D97-AF65-F5344CB8AC3E}">
        <p14:creationId xmlns:p14="http://schemas.microsoft.com/office/powerpoint/2010/main" val="12706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D4EBB9-8352-4774-AB79-A4228486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Helpful perspective…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E4240-F4B8-467E-A37E-214B3038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Legislators are dealing with multiple topics every day and are often jumping from one meeting to the next every half hour.</a:t>
            </a:r>
          </a:p>
          <a:p>
            <a:r>
              <a:rPr lang="en-US" sz="2200" dirty="0">
                <a:solidFill>
                  <a:srgbClr val="000000"/>
                </a:solidFill>
              </a:rPr>
              <a:t>Their knowledge base in your particular profession may be very limited, keep your messaging simple. This holds particularly true if they don’t serve on a committee that aligns with your industry.</a:t>
            </a:r>
          </a:p>
          <a:p>
            <a:r>
              <a:rPr lang="en-US" sz="2200" dirty="0">
                <a:solidFill>
                  <a:srgbClr val="000000"/>
                </a:solidFill>
              </a:rPr>
              <a:t>Don’t be intimidated. You are their constituent and your voice matters!</a:t>
            </a:r>
          </a:p>
          <a:p>
            <a:r>
              <a:rPr lang="en-US" sz="2200" dirty="0">
                <a:solidFill>
                  <a:srgbClr val="000000"/>
                </a:solidFill>
              </a:rPr>
              <a:t>The objective of any correspondence or meeting is to educate and serve as a resource. A legislator may never support your position. It’s a simple reality. Don’t be deflated and don’t take it personally.</a:t>
            </a:r>
          </a:p>
          <a:p>
            <a:endParaRPr lang="en-US" sz="2200" dirty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26E85C-F9B5-4697-8C78-530A75D0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High-level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89841-AF6E-4433-AE79-57697B4E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Fostering a meaningful relationship with your legislator can be invaluable as policy issues are addressed over a 6 or 8 year term.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Two considerations; lobby a committee of jurisdiction AND lobby your local official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You will become a trusted resource, (local voice matters!) so when a bill comes up, a legislator or staffer knows who to call.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Keep the messaging simple, always be honest and when you don’t have an answer to a question, it’s Ok to indicate you will research and provide an answer when you have more information to share.</a:t>
            </a:r>
          </a:p>
        </p:txBody>
      </p:sp>
    </p:spTree>
    <p:extLst>
      <p:ext uri="{BB962C8B-B14F-4D97-AF65-F5344CB8AC3E}">
        <p14:creationId xmlns:p14="http://schemas.microsoft.com/office/powerpoint/2010/main" val="86856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317D6A-468A-40FE-8090-2651AB05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Don’t Forget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286F-C7BC-4056-A3B6-D38A1B32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Staff is just as important as a legislator. Staff isn’t term-limited and in many instances they hold institutional knowledge. They are also the gatekeeper to that member.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Come prepared; a simple hand out (one pager) providing simple talking points that you can leave behind is always helpful.</a:t>
            </a:r>
          </a:p>
          <a:p>
            <a:r>
              <a:rPr lang="en-US" sz="2400" b="1" i="1" u="sng" dirty="0">
                <a:solidFill>
                  <a:srgbClr val="000000"/>
                </a:solidFill>
              </a:rPr>
              <a:t>Always be respectful and refrain from politicizing an issue or stereotyping a member because of their party affiliation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14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37E1F-D440-473C-8045-678223125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you can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0BE42-2879-4354-82EA-3416501F8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You can come to Lansing, meet locally (coffee hours), email, call, or write a letter to a legislator-all are effective!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Form letters are often used to advocate for or against a bill. They can be effective in delivering “volume” if hundreds of letters are received, but the personal element of the correspondence is diluted, </a:t>
            </a:r>
            <a:r>
              <a:rPr lang="en-US" sz="2400" b="1" i="1" dirty="0">
                <a:solidFill>
                  <a:srgbClr val="000000"/>
                </a:solidFill>
              </a:rPr>
              <a:t>especially if you aren’t from a member’s district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If you can, a personal email, call or letter leaves a more lasting impression.</a:t>
            </a:r>
          </a:p>
        </p:txBody>
      </p:sp>
    </p:spTree>
    <p:extLst>
      <p:ext uri="{BB962C8B-B14F-4D97-AF65-F5344CB8AC3E}">
        <p14:creationId xmlns:p14="http://schemas.microsoft.com/office/powerpoint/2010/main" val="290731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83C211-F9E0-4054-A98A-B7477DC8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Helpful resources…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FCB01-B630-4A86-8FB1-A885419CB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hlinkClick r:id="rId3"/>
              </a:rPr>
              <a:t>www.legislature.mi.gov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4"/>
              </a:rPr>
              <a:t>www.senate.michigan.gov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5"/>
              </a:rPr>
              <a:t>www.house.michigan.gov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6"/>
              </a:rPr>
              <a:t>www.michigan.gov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7"/>
              </a:rPr>
              <a:t>www.michigan.gov/lara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27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372900-5D3C-4A22-B026-D7F0A3E7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Advocate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Get Engaged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Champion Your Profession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Your </a:t>
            </a:r>
            <a:r>
              <a:rPr lang="en-US" sz="3600" dirty="0">
                <a:solidFill>
                  <a:srgbClr val="FFFFFF"/>
                </a:solidFill>
              </a:rPr>
              <a:t>Perspective and Voice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Matters</a:t>
            </a:r>
          </a:p>
        </p:txBody>
      </p:sp>
    </p:spTree>
    <p:extLst>
      <p:ext uri="{BB962C8B-B14F-4D97-AF65-F5344CB8AC3E}">
        <p14:creationId xmlns:p14="http://schemas.microsoft.com/office/powerpoint/2010/main" val="371591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670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Recommendations for Meeting With Legislators</vt:lpstr>
      <vt:lpstr>Lobbying: I promise, it’s not a dirty word!</vt:lpstr>
      <vt:lpstr>Things to Remember….</vt:lpstr>
      <vt:lpstr>Helpful perspective…</vt:lpstr>
      <vt:lpstr>High-level Objectives</vt:lpstr>
      <vt:lpstr>Don’t Forget</vt:lpstr>
      <vt:lpstr>What you can do…</vt:lpstr>
      <vt:lpstr>Helpful resources…</vt:lpstr>
      <vt:lpstr> Advocate Get Engaged Champion Your Profession Your Perspective and Voice Matters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Meeting With Legislators</dc:title>
  <dc:creator>Evelyn Zois Sweeney</dc:creator>
  <cp:lastModifiedBy>Evelyn Zois Sweeney</cp:lastModifiedBy>
  <cp:revision>4</cp:revision>
  <dcterms:created xsi:type="dcterms:W3CDTF">2020-10-17T16:22:14Z</dcterms:created>
  <dcterms:modified xsi:type="dcterms:W3CDTF">2021-02-04T19:27:01Z</dcterms:modified>
</cp:coreProperties>
</file>